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81"/>
  </p:notesMasterIdLst>
  <p:handoutMasterIdLst>
    <p:handoutMasterId r:id="rId82"/>
  </p:handoutMasterIdLst>
  <p:sldIdLst>
    <p:sldId id="385" r:id="rId5"/>
    <p:sldId id="387" r:id="rId6"/>
    <p:sldId id="386" r:id="rId7"/>
    <p:sldId id="389" r:id="rId8"/>
    <p:sldId id="388" r:id="rId9"/>
    <p:sldId id="390" r:id="rId10"/>
    <p:sldId id="391" r:id="rId11"/>
    <p:sldId id="392" r:id="rId12"/>
    <p:sldId id="393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22" r:id="rId38"/>
    <p:sldId id="419" r:id="rId39"/>
    <p:sldId id="420" r:id="rId40"/>
    <p:sldId id="423" r:id="rId41"/>
    <p:sldId id="424" r:id="rId42"/>
    <p:sldId id="421" r:id="rId43"/>
    <p:sldId id="429" r:id="rId44"/>
    <p:sldId id="427" r:id="rId45"/>
    <p:sldId id="425" r:id="rId46"/>
    <p:sldId id="426" r:id="rId47"/>
    <p:sldId id="428" r:id="rId48"/>
    <p:sldId id="435" r:id="rId49"/>
    <p:sldId id="434" r:id="rId50"/>
    <p:sldId id="430" r:id="rId51"/>
    <p:sldId id="431" r:id="rId52"/>
    <p:sldId id="432" r:id="rId53"/>
    <p:sldId id="433" r:id="rId54"/>
    <p:sldId id="436" r:id="rId55"/>
    <p:sldId id="437" r:id="rId56"/>
    <p:sldId id="439" r:id="rId57"/>
    <p:sldId id="440" r:id="rId58"/>
    <p:sldId id="438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  <p:sldId id="452" r:id="rId71"/>
    <p:sldId id="453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FF0066"/>
    <a:srgbClr val="B7472A"/>
    <a:srgbClr val="F5F5F5"/>
    <a:srgbClr val="D24726"/>
    <a:srgbClr val="9FCDB3"/>
    <a:srgbClr val="217346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560"/>
  </p:normalViewPr>
  <p:slideViewPr>
    <p:cSldViewPr snapToGrid="0">
      <p:cViewPr varScale="1">
        <p:scale>
          <a:sx n="82" d="100"/>
          <a:sy n="82" d="100"/>
        </p:scale>
        <p:origin x="984" y="62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ailwindcss.com/docs/installation/using-vit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791061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761" y="1679510"/>
            <a:ext cx="64287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Welcome to React </a:t>
            </a:r>
            <a:r>
              <a:rPr lang="en-US" sz="9600" b="1" spc="50" dirty="0" err="1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js</a:t>
            </a:r>
            <a:endParaRPr lang="en-US" sz="9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15" y="1234244"/>
            <a:ext cx="3937519" cy="39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Characteristics of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7" y="1777095"/>
            <a:ext cx="11116828" cy="40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Component-Based Architecture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" y="1884140"/>
            <a:ext cx="5728018" cy="3826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89" y="1884140"/>
            <a:ext cx="5653187" cy="382619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32338" y="3438009"/>
            <a:ext cx="895739" cy="71845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 Virtual DOM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03" y="2894546"/>
            <a:ext cx="7521654" cy="3692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837" y="1340358"/>
            <a:ext cx="11113868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uses a </a:t>
            </a:r>
            <a:r>
              <a:rPr lang="en-US" sz="2000" b="1" dirty="0">
                <a:latin typeface="Gill Sans MT" panose="020B0502020104020203" pitchFamily="34" charset="0"/>
              </a:rPr>
              <a:t>Virtual DOM</a:t>
            </a:r>
            <a:r>
              <a:rPr lang="en-US" sz="2000" dirty="0">
                <a:latin typeface="Gill Sans MT" panose="020B0502020104020203" pitchFamily="34" charset="0"/>
              </a:rPr>
              <a:t> to update only the changed parts of the UI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Improves speed by avoiding direct manipulation of the Real DOM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Updating a single item in a list does not reload the entire page.</a:t>
            </a:r>
          </a:p>
        </p:txBody>
      </p:sp>
    </p:spTree>
    <p:extLst>
      <p:ext uri="{BB962C8B-B14F-4D97-AF65-F5344CB8AC3E}">
        <p14:creationId xmlns:p14="http://schemas.microsoft.com/office/powerpoint/2010/main" val="20380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JSX 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allows writing </a:t>
            </a:r>
            <a:r>
              <a:rPr lang="en-US" sz="2000" b="1" dirty="0">
                <a:latin typeface="Gill Sans MT" panose="020B0502020104020203" pitchFamily="34" charset="0"/>
              </a:rPr>
              <a:t>HTML-like syntax inside JavaScript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Makes UI development </a:t>
            </a:r>
            <a:r>
              <a:rPr lang="en-US" sz="2000" b="1" dirty="0">
                <a:latin typeface="Gill Sans MT" panose="020B0502020104020203" pitchFamily="34" charset="0"/>
              </a:rPr>
              <a:t>more readable and declarative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8" y="3294133"/>
            <a:ext cx="797353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4. One Way Data Binding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507" y="1209251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Data flows in </a:t>
            </a:r>
            <a:r>
              <a:rPr lang="en-US" sz="2000" b="1" dirty="0">
                <a:latin typeface="Gill Sans MT" panose="020B0502020104020203" pitchFamily="34" charset="0"/>
              </a:rPr>
              <a:t>one direction (from parent to child components</a:t>
            </a:r>
            <a:r>
              <a:rPr lang="en-US" sz="2000" b="1" dirty="0" smtClean="0">
                <a:latin typeface="Gill Sans MT" panose="020B0502020104020203" pitchFamily="34" charset="0"/>
              </a:rPr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A </a:t>
            </a:r>
            <a:r>
              <a:rPr lang="en-US" sz="2000" b="1" dirty="0">
                <a:latin typeface="Gill Sans MT" panose="020B0502020104020203" pitchFamily="34" charset="0"/>
              </a:rPr>
              <a:t>parent component</a:t>
            </a:r>
            <a:r>
              <a:rPr lang="en-US" sz="2000" dirty="0">
                <a:latin typeface="Gill Sans MT" panose="020B0502020104020203" pitchFamily="34" charset="0"/>
              </a:rPr>
              <a:t> passes data to a </a:t>
            </a:r>
            <a:r>
              <a:rPr lang="en-US" sz="2000" b="1" dirty="0">
                <a:latin typeface="Gill Sans MT" panose="020B0502020104020203" pitchFamily="34" charset="0"/>
              </a:rPr>
              <a:t>child component</a:t>
            </a:r>
            <a:r>
              <a:rPr lang="en-US" sz="2000" dirty="0">
                <a:latin typeface="Gill Sans MT" panose="020B0502020104020203" pitchFamily="34" charset="0"/>
              </a:rPr>
              <a:t> via </a:t>
            </a:r>
            <a:r>
              <a:rPr lang="en-US" sz="2000" dirty="0" smtClean="0">
                <a:latin typeface="Gill Sans MT" panose="020B0502020104020203" pitchFamily="34" charset="0"/>
              </a:rPr>
              <a:t>props.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4" y="2546482"/>
            <a:ext cx="8453168" cy="36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5. Declarative UI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</a:t>
            </a:r>
            <a:r>
              <a:rPr lang="en-US" sz="2000" b="1" dirty="0">
                <a:latin typeface="Gill Sans MT" panose="020B0502020104020203" pitchFamily="34" charset="0"/>
              </a:rPr>
              <a:t>automatically updates the UI</a:t>
            </a:r>
            <a:r>
              <a:rPr lang="en-US" sz="2000" dirty="0">
                <a:latin typeface="Gill Sans MT" panose="020B0502020104020203" pitchFamily="34" charset="0"/>
              </a:rPr>
              <a:t> when data (state) changes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Developers only describe </a:t>
            </a:r>
            <a:r>
              <a:rPr lang="en-US" sz="2000" b="1" dirty="0">
                <a:latin typeface="Gill Sans MT" panose="020B0502020104020203" pitchFamily="34" charset="0"/>
              </a:rPr>
              <a:t>what</a:t>
            </a:r>
            <a:r>
              <a:rPr lang="en-US" sz="2000" dirty="0">
                <a:latin typeface="Gill Sans MT" panose="020B0502020104020203" pitchFamily="34" charset="0"/>
              </a:rPr>
              <a:t> the UI should look like, and React handles the rest.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4" y="3143282"/>
            <a:ext cx="8426131" cy="27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Applications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53" y="1352759"/>
            <a:ext cx="5787035" cy="51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Installing React.js with </a:t>
            </a:r>
            <a:r>
              <a:rPr lang="en-US" sz="36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Vite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latin typeface="Gill Sans MT" panose="020B0502020104020203" pitchFamily="34" charset="0"/>
              </a:rPr>
              <a:t>Vite</a:t>
            </a:r>
            <a:r>
              <a:rPr lang="en-US" sz="2000" dirty="0" smtClean="0">
                <a:latin typeface="Gill Sans MT" panose="020B0502020104020203" pitchFamily="34" charset="0"/>
              </a:rPr>
              <a:t> is frontend build tool and development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Vite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b="1" dirty="0">
                <a:latin typeface="Gill Sans MT" panose="020B0502020104020203" pitchFamily="34" charset="0"/>
              </a:rPr>
              <a:t>faster and </a:t>
            </a:r>
            <a:r>
              <a:rPr lang="en-US" sz="2000" b="1" dirty="0" smtClean="0">
                <a:latin typeface="Gill Sans MT" panose="020B0502020104020203" pitchFamily="34" charset="0"/>
              </a:rPr>
              <a:t>lightweight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provides </a:t>
            </a:r>
            <a:r>
              <a:rPr lang="en-US" sz="2000" b="1" dirty="0">
                <a:latin typeface="Gill Sans MT" panose="020B0502020104020203" pitchFamily="34" charset="0"/>
              </a:rPr>
              <a:t>better performance and a smoother developer experience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3" y="3280519"/>
            <a:ext cx="2843412" cy="2843412"/>
          </a:xfrm>
          <a:prstGeom prst="rect">
            <a:avLst/>
          </a:prstGeom>
        </p:spPr>
      </p:pic>
      <p:sp>
        <p:nvSpPr>
          <p:cNvPr id="3" name="Plus 2"/>
          <p:cNvSpPr/>
          <p:nvPr/>
        </p:nvSpPr>
        <p:spPr>
          <a:xfrm>
            <a:off x="4198775" y="3280519"/>
            <a:ext cx="2920482" cy="2509934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7" y="3280519"/>
            <a:ext cx="287695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Install Node.js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Before installing React, make sure </a:t>
            </a:r>
            <a:r>
              <a:rPr lang="en-US" sz="2000" b="1" dirty="0">
                <a:latin typeface="Gill Sans MT" panose="020B0502020104020203" pitchFamily="34" charset="0"/>
              </a:rPr>
              <a:t>Node.js</a:t>
            </a:r>
            <a:r>
              <a:rPr lang="en-US" sz="2000" dirty="0">
                <a:latin typeface="Gill Sans MT" panose="020B0502020104020203" pitchFamily="34" charset="0"/>
              </a:rPr>
              <a:t> is installed on your system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installation open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 err="1" smtClean="0">
                <a:latin typeface="Gill Sans MT" panose="020B0502020104020203" pitchFamily="34" charset="0"/>
              </a:rPr>
              <a:t>cmd</a:t>
            </a:r>
            <a:r>
              <a:rPr lang="en-US" sz="2000" dirty="0" smtClean="0">
                <a:latin typeface="Gill Sans MT" panose="020B0502020104020203" pitchFamily="34" charset="0"/>
              </a:rPr>
              <a:t>) to check the version of installed node .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smtClean="0">
                <a:latin typeface="Gill Sans MT" panose="020B0502020104020203" pitchFamily="34" charset="0"/>
              </a:rPr>
              <a:t>node -v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07" y="3616658"/>
            <a:ext cx="5839640" cy="1714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659526"/>
            <a:ext cx="4448796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500" y="5641001"/>
            <a:ext cx="11113868" cy="49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👉 </a:t>
            </a:r>
            <a:r>
              <a:rPr lang="en-US" sz="2000" b="1" dirty="0"/>
              <a:t>If not installed, download it from</a:t>
            </a:r>
            <a:r>
              <a:rPr lang="en-US" sz="2000" b="1" dirty="0" smtClean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https://nodejs.org/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Create a New Folder (name-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Reactjs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a new folder inside web tech program training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Name of the folder - </a:t>
            </a:r>
            <a:r>
              <a:rPr lang="en-US" sz="2000" dirty="0" err="1" smtClean="0">
                <a:latin typeface="Gill Sans MT" panose="020B0502020104020203" pitchFamily="34" charset="0"/>
              </a:rPr>
              <a:t>Reactjs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2685005"/>
            <a:ext cx="7783585" cy="3643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3747" y="5467739"/>
            <a:ext cx="4590661" cy="3918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744408" y="5187820"/>
            <a:ext cx="951722" cy="4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DAY-1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What is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History of 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Why do we need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Without React.js vs With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Prerequisites for Learning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Library vs </a:t>
            </a:r>
            <a:r>
              <a:rPr lang="en-US" dirty="0" smtClean="0">
                <a:latin typeface="Gill Sans MT" panose="020B0502020104020203" pitchFamily="34" charset="0"/>
              </a:rPr>
              <a:t>Framework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Gill Sans MT" panose="020B0502020104020203" pitchFamily="34" charset="0"/>
              </a:rPr>
              <a:t>SPA vs MPA (Single Page Applications vs Multi Page Applications</a:t>
            </a:r>
            <a:r>
              <a:rPr lang="fr-FR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Characteristics of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Gill Sans MT" panose="020B0502020104020203" pitchFamily="34" charset="0"/>
              </a:rPr>
              <a:t>Virtual DOM vs Real </a:t>
            </a:r>
            <a:r>
              <a:rPr lang="pt-BR" dirty="0" smtClean="0">
                <a:latin typeface="Gill Sans MT" panose="020B0502020104020203" pitchFamily="34" charset="0"/>
              </a:rPr>
              <a:t>DOM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React.js Applications (Where React is Used</a:t>
            </a:r>
            <a:r>
              <a:rPr lang="en-US" dirty="0" smtClean="0">
                <a:latin typeface="Gill Sans MT" panose="020B0502020104020203" pitchFamily="34" charset="0"/>
              </a:rPr>
              <a:t>?)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Installing React.js with </a:t>
            </a:r>
            <a:r>
              <a:rPr lang="en-US" dirty="0" err="1" smtClean="0">
                <a:latin typeface="Gill Sans MT" panose="020B0502020104020203" pitchFamily="34" charset="0"/>
              </a:rPr>
              <a:t>Vite</a:t>
            </a: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Open this folder inside the vs code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Terminal – New Terminal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(+) icon and open the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not </a:t>
            </a:r>
            <a:r>
              <a:rPr lang="en-US" sz="2000" dirty="0" err="1" smtClean="0">
                <a:latin typeface="Gill Sans MT" panose="020B0502020104020203" pitchFamily="34" charset="0"/>
              </a:rPr>
              <a:t>Powershell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659223"/>
            <a:ext cx="4748048" cy="2872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39" y="2659223"/>
            <a:ext cx="6072605" cy="2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Run the following command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cmd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create </a:t>
            </a:r>
            <a:r>
              <a:rPr lang="en-US" sz="2000" b="1" dirty="0" err="1" smtClean="0">
                <a:latin typeface="Gill Sans MT" panose="020B0502020104020203" pitchFamily="34" charset="0"/>
              </a:rPr>
              <a:t>vite@latest</a:t>
            </a:r>
            <a:endParaRPr lang="en-US" sz="2000" b="1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just enter on keyboard.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4" y="2942032"/>
            <a:ext cx="10377814" cy="26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Packages and Project Name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will ask to install some packages, you have to give the permission by typing: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Ok to proceed: 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after hitting enter it will ask for project name.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Give the project name whatever you want.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-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Project name</a:t>
            </a:r>
            <a:r>
              <a:rPr lang="en-US" sz="2000" dirty="0" smtClean="0">
                <a:latin typeface="Gill Sans MT" panose="020B0502020104020203" pitchFamily="34" charset="0"/>
              </a:rPr>
              <a:t>: </a:t>
            </a:r>
            <a:r>
              <a:rPr lang="en-US" sz="2000" b="1" dirty="0" smtClean="0">
                <a:latin typeface="Gill Sans MT" panose="020B0502020104020203" pitchFamily="34" charset="0"/>
              </a:rPr>
              <a:t>my-first-create-app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32418"/>
            <a:ext cx="10882646" cy="27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framework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giving name it will ask the select a framework.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Only Select –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react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framework: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3" y="3731206"/>
            <a:ext cx="11124655" cy="28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variant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selecting a framework it will ask for you variant.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Variant is nothing but which language you are going to use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</a:t>
            </a:r>
            <a:r>
              <a:rPr lang="en-US" sz="2000" dirty="0" smtClean="0">
                <a:latin typeface="Gill Sans MT" panose="020B0502020104020203" pitchFamily="34" charset="0"/>
              </a:rPr>
              <a:t>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variant: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Javascript (✅)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Don’t select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Javascript+swc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(❌)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3731206"/>
            <a:ext cx="10808393" cy="2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3 commands will be created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420" y="2328609"/>
            <a:ext cx="382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it will create one folder inside the main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able to see the 3 commands in the terminal.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Now use step-7 on next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50" y="1913025"/>
            <a:ext cx="7305674" cy="4173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06686" y="2174033"/>
            <a:ext cx="1716915" cy="5691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601" y="5013649"/>
            <a:ext cx="2939060" cy="1072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223601" y="2174033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184473" y="5190931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Step-7: Use first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9" y="1600867"/>
            <a:ext cx="1120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</a:t>
            </a:r>
            <a:r>
              <a:rPr lang="en-US" sz="2000" b="1" dirty="0" smtClean="0">
                <a:latin typeface="Gill Sans MT" panose="020B0502020104020203" pitchFamily="34" charset="0"/>
              </a:rPr>
              <a:t>first command </a:t>
            </a:r>
            <a:r>
              <a:rPr lang="en-US" sz="2000" dirty="0" smtClean="0">
                <a:latin typeface="Gill Sans MT" panose="020B0502020104020203" pitchFamily="34" charset="0"/>
              </a:rPr>
              <a:t>and paste in cmd.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hit enter on the keyboard.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3" y="3108786"/>
            <a:ext cx="11617611" cy="30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Step-8: Use second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are entered in the react project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second command and paste into the cmd.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hit enter, it will install important packages which will help to run the react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 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install </a:t>
            </a:r>
            <a:r>
              <a:rPr lang="en-US" sz="2000" dirty="0" smtClean="0">
                <a:latin typeface="Gill Sans MT" panose="020B0502020104020203" pitchFamily="34" charset="0"/>
              </a:rPr>
              <a:t>(It will create one node-modules folder)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will take some tine to install the packages. so wait for some time. (It might takes some minutes also, it depends upon your internet speed)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" y="4305201"/>
            <a:ext cx="5701005" cy="2221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69" y="4404128"/>
            <a:ext cx="5388963" cy="203399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6549" y="5038531"/>
            <a:ext cx="1073020" cy="531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0" y="3894733"/>
            <a:ext cx="2256663" cy="509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Step-9: Use third and last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right side image, your folder structure will look like this.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That means you have created your first react app.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run react project you need last command copy the command and hit enter.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run dev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9" y="3796753"/>
            <a:ext cx="10803563" cy="20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Step-10: Copy the link and Paste into browser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</a:t>
            </a:r>
            <a:r>
              <a:rPr lang="en-US" sz="2000" b="1" dirty="0" smtClean="0">
                <a:latin typeface="Gill Sans MT" panose="020B0502020104020203" pitchFamily="34" charset="0"/>
              </a:rPr>
              <a:t>step-9</a:t>
            </a:r>
            <a:r>
              <a:rPr lang="en-US" sz="2000" dirty="0" smtClean="0">
                <a:latin typeface="Gill Sans MT" panose="020B0502020104020203" pitchFamily="34" charset="0"/>
              </a:rPr>
              <a:t> it will create one link.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Just copy the link and paste it into the browser.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see react project is running on the browser successfully.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624765"/>
            <a:ext cx="10124521" cy="219774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4236098"/>
            <a:ext cx="1194401" cy="485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23601" y="3938455"/>
            <a:ext cx="3816138" cy="5402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Copy this link paste in the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Introduction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is a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Frontend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Javascript library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used for building user interface (UI’s).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Specially react.js is used to create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applications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(SPA).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It allows developers to create reusable UI components, making the development process faster and more efficient.</a:t>
            </a: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6" name="Picture 8" descr="Thinking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8" y="2248637"/>
            <a:ext cx="3188023" cy="31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27" y="4572000"/>
            <a:ext cx="4609654" cy="1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Congratulations you have created first react project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4" y="1387130"/>
            <a:ext cx="10529713" cy="51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DAY-2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Structure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Setup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and JSX Rules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Fragments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Expression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List and Keys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3869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Structure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270126"/>
            <a:ext cx="3514295" cy="5295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46" y="1782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1346" y="2221986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1346" y="2673855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646" y="310375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646" y="352968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646" y="397869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646" y="4421351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4869" y="4880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646" y="5312712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2095" y="574634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5646" y="6179984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3"/>
          </p:cNvCxnSpPr>
          <p:nvPr/>
        </p:nvCxnSpPr>
        <p:spPr>
          <a:xfrm flipV="1">
            <a:off x="3720448" y="1966125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7274" y="2238095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Stores all installed dependencies (auto-generated).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34748" y="242186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39634" y="286912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734748" y="328574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34748" y="37157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4748" y="41702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20448" y="458531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81403" y="5043249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4748" y="5479681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34748" y="592195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4748" y="636250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86605" y="2660602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Contains static data likes images, and icons.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5930" y="3080721"/>
            <a:ext cx="59815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Source code folder (Components, styles, and logic)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6604" y="3504661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Specifies files </a:t>
            </a:r>
            <a:r>
              <a:rPr lang="en-US" dirty="0" err="1" smtClean="0">
                <a:latin typeface="Gill Sans MT" panose="020B0502020104020203" pitchFamily="34" charset="0"/>
              </a:rPr>
              <a:t>Git</a:t>
            </a:r>
            <a:r>
              <a:rPr lang="en-US" dirty="0" smtClean="0">
                <a:latin typeface="Gill Sans MT" panose="020B0502020104020203" pitchFamily="34" charset="0"/>
              </a:rPr>
              <a:t> should be ignored. (e.g. </a:t>
            </a:r>
            <a:r>
              <a:rPr lang="en-US" dirty="0" err="1" smtClean="0">
                <a:latin typeface="Gill Sans MT" panose="020B0502020104020203" pitchFamily="34" charset="0"/>
              </a:rPr>
              <a:t>node_modules</a:t>
            </a:r>
            <a:r>
              <a:rPr lang="en-US" dirty="0" smtClean="0">
                <a:latin typeface="Gill Sans MT" panose="020B0502020104020203" pitchFamily="34" charset="0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6603" y="395659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Configuration of </a:t>
            </a:r>
            <a:r>
              <a:rPr lang="en-US" dirty="0" err="1" smtClean="0">
                <a:latin typeface="Gill Sans MT" panose="020B0502020104020203" pitchFamily="34" charset="0"/>
              </a:rPr>
              <a:t>ESLint</a:t>
            </a:r>
            <a:r>
              <a:rPr lang="en-US" dirty="0" smtClean="0">
                <a:latin typeface="Gill Sans MT" panose="020B0502020104020203" pitchFamily="34" charset="0"/>
              </a:rPr>
              <a:t> (Code </a:t>
            </a:r>
            <a:r>
              <a:rPr lang="en-US" dirty="0" err="1" smtClean="0">
                <a:latin typeface="Gill Sans MT" panose="020B0502020104020203" pitchFamily="34" charset="0"/>
              </a:rPr>
              <a:t>linting</a:t>
            </a:r>
            <a:r>
              <a:rPr lang="en-US" dirty="0" smtClean="0">
                <a:latin typeface="Gill Sans MT" panose="020B0502020104020203" pitchFamily="34" charset="0"/>
              </a:rPr>
              <a:t> and formatting)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7272" y="438781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The main HTML file where React attaches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90662" y="4838968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Auto-generated file to lock dependency versions.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90662" y="5280790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Defines project dependencies, scripts, and metadata.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1331" y="5741336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Documentation for the project (how to use/setup).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8431" y="6184192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Configuration file for </a:t>
            </a:r>
            <a:r>
              <a:rPr lang="en-US" dirty="0" err="1">
                <a:latin typeface="Gill Sans MT" panose="020B0502020104020203" pitchFamily="34" charset="0"/>
              </a:rPr>
              <a:t>Vite</a:t>
            </a:r>
            <a:r>
              <a:rPr lang="en-US" dirty="0">
                <a:latin typeface="Gill Sans MT" panose="020B0502020104020203" pitchFamily="34" charset="0"/>
              </a:rPr>
              <a:t> (fast build tool for React).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85930" y="1783407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React folder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Setup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02287"/>
            <a:ext cx="1120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Open the project in vs code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Delete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to remove any pre-provided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files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folder.  </a:t>
            </a: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folder belongs to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Whatever </a:t>
            </a:r>
            <a:r>
              <a:rPr lang="en-US" sz="2000" dirty="0">
                <a:latin typeface="Gill Sans MT" panose="020B0502020104020203" pitchFamily="34" charset="0"/>
              </a:rPr>
              <a:t>code we have for react we need to write in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with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extension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, create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</a:t>
            </a:r>
            <a:r>
              <a:rPr lang="en-US" sz="2000" dirty="0">
                <a:latin typeface="Gill Sans MT" panose="020B0502020104020203" pitchFamily="34" charset="0"/>
              </a:rPr>
              <a:t>create react application, we need two important modules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r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eact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react-</a:t>
            </a:r>
            <a:r>
              <a:rPr lang="en-US" sz="20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dom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/client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6" y="4265828"/>
            <a:ext cx="7692109" cy="2127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71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(Javascript and XML)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498230"/>
            <a:ext cx="11204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is a syntax extension for JavaScript that looks like HTML but works inside JavaScript.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syntax allow us to write html code in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looks similar to html but it is not.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Without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it is very difficult to create react application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JSX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Easier to write and read UI components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Allows us to write down mix code of javascript logic with UI components</a:t>
            </a:r>
          </a:p>
        </p:txBody>
      </p:sp>
    </p:spTree>
    <p:extLst>
      <p:ext uri="{BB962C8B-B14F-4D97-AF65-F5344CB8AC3E}">
        <p14:creationId xmlns:p14="http://schemas.microsoft.com/office/powerpoint/2010/main" val="42767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Rules of JSX: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1858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675511"/>
            <a:ext cx="7131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must have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parent element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Self-Closing tags must have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/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{}</a:t>
            </a:r>
            <a:r>
              <a:rPr lang="en-US" sz="2000" dirty="0" smtClean="0">
                <a:latin typeface="Gill Sans MT" panose="020B0502020104020203" pitchFamily="34" charset="0"/>
              </a:rPr>
              <a:t> for Javascript expressions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attributes 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latin typeface="Gill Sans MT" panose="020B0502020104020203" pitchFamily="34" charset="0"/>
              </a:rPr>
              <a:t> convention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provide class in react we have to use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className</a:t>
            </a:r>
            <a:r>
              <a:rPr lang="en-US" sz="2000" dirty="0" smtClean="0">
                <a:latin typeface="Gill Sans MT" panose="020B0502020104020203" pitchFamily="34" charset="0"/>
              </a:rPr>
              <a:t>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class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link your label with input tag, we have to use for as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htmlFor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for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User defined custom components should be in </a:t>
            </a:r>
            <a:r>
              <a:rPr lang="en-US" sz="2000" b="1" dirty="0" err="1" smtClean="0">
                <a:latin typeface="Gill Sans MT" panose="020B0502020104020203" pitchFamily="34" charset="0"/>
              </a:rPr>
              <a:t>PascalCase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550854"/>
            <a:ext cx="4270222" cy="24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Fragment in React.js?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591535"/>
            <a:ext cx="105003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fragment in react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group multiple elements </a:t>
            </a:r>
            <a:r>
              <a:rPr lang="en-US" sz="2000" dirty="0" smtClean="0">
                <a:latin typeface="Gill Sans MT" panose="020B0502020104020203" pitchFamily="34" charset="0"/>
              </a:rPr>
              <a:t>without adding an extra </a:t>
            </a:r>
            <a:r>
              <a:rPr lang="en-US" sz="2000" b="1" dirty="0" smtClean="0">
                <a:latin typeface="Gill Sans MT" panose="020B0502020104020203" pitchFamily="34" charset="0"/>
              </a:rPr>
              <a:t>DOM node </a:t>
            </a:r>
            <a:r>
              <a:rPr lang="en-US" sz="2000" dirty="0" smtClean="0">
                <a:latin typeface="Gill Sans MT" panose="020B0502020104020203" pitchFamily="34" charset="0"/>
              </a:rPr>
              <a:t>like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&lt;div&gt;.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Fragment is not a html element, it is react 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b="1" dirty="0">
                <a:latin typeface="Gill Sans MT" panose="020B0502020104020203" pitchFamily="34" charset="0"/>
              </a:rPr>
              <a:t>can not pass id </a:t>
            </a:r>
            <a:r>
              <a:rPr lang="en-US" sz="2000" dirty="0">
                <a:latin typeface="Gill Sans MT" panose="020B0502020104020203" pitchFamily="34" charset="0"/>
              </a:rPr>
              <a:t>or any other attribute to it. It is not adding to the </a:t>
            </a:r>
            <a:r>
              <a:rPr lang="en-US" sz="2000" dirty="0" smtClean="0">
                <a:latin typeface="Gill Sans MT" panose="020B0502020104020203" pitchFamily="34" charset="0"/>
              </a:rPr>
              <a:t>DOM, </a:t>
            </a:r>
            <a:r>
              <a:rPr lang="en-US" sz="2000" dirty="0">
                <a:latin typeface="Gill Sans MT" panose="020B0502020104020203" pitchFamily="34" charset="0"/>
              </a:rPr>
              <a:t>then how can we pass any attribute to it.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accepts only one attribute that is </a:t>
            </a: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>
                <a:latin typeface="Gill Sans MT" panose="020B0502020104020203" pitchFamily="34" charset="0"/>
              </a:rPr>
              <a:t>, we will see this key later.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want to provide attributes, we need to go with html elements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141361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How to use Fragments?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6017" y="1490581"/>
            <a:ext cx="98282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Using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React.Fragment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&gt;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Using Short Syntax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Suggestion</a:t>
            </a:r>
            <a:r>
              <a:rPr lang="en-US" sz="2000" dirty="0">
                <a:latin typeface="Gill Sans MT" panose="020B0502020104020203" pitchFamily="34" charset="0"/>
              </a:rPr>
              <a:t>:  A shorter way to use fragments is by using empty angle brackets.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Note</a:t>
            </a:r>
            <a:r>
              <a:rPr lang="en-US" sz="2000" dirty="0" smtClean="0">
                <a:latin typeface="Gill Sans MT" panose="020B0502020104020203" pitchFamily="34" charset="0"/>
              </a:rPr>
              <a:t>: We cannot pass key attributes in short fragment syntax.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Expression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328" y="1366415"/>
            <a:ext cx="12042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use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variables or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>
                <a:latin typeface="Gill Sans MT" panose="020B0502020104020203" pitchFamily="34" charset="0"/>
              </a:rPr>
              <a:t>in our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template, we have to use a pair of curly braces, this is called a </a:t>
            </a:r>
            <a:r>
              <a:rPr lang="en-US" sz="2000" b="1" dirty="0" err="1">
                <a:latin typeface="Gill Sans MT" panose="020B0502020104020203" pitchFamily="34" charset="0"/>
              </a:rPr>
              <a:t>jsx</a:t>
            </a:r>
            <a:r>
              <a:rPr lang="en-US" sz="2000" b="1" dirty="0"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latin typeface="Gill Sans MT" panose="020B0502020104020203" pitchFamily="34" charset="0"/>
              </a:rPr>
              <a:t>expression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Don't </a:t>
            </a:r>
            <a:r>
              <a:rPr lang="en-US" sz="2000" dirty="0">
                <a:latin typeface="Gill Sans MT" panose="020B0502020104020203" pitchFamily="34" charset="0"/>
              </a:rPr>
              <a:t>take it as an object, a pair of curly braces in the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expression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</a:t>
            </a:r>
            <a:r>
              <a:rPr lang="en-US" sz="2000" dirty="0" smtClean="0">
                <a:latin typeface="Gill Sans MT" panose="020B0502020104020203" pitchFamily="34" charset="0"/>
              </a:rPr>
              <a:t>: Inside expression we cannot render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boolean/null/undefined</a:t>
            </a:r>
            <a:r>
              <a:rPr lang="en-US" sz="2000" dirty="0" smtClean="0">
                <a:latin typeface="Gill Sans MT" panose="020B0502020104020203" pitchFamily="34" charset="0"/>
              </a:rPr>
              <a:t> but we can use with conditions.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1" y="3616460"/>
            <a:ext cx="5181756" cy="2827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84" y="3616460"/>
            <a:ext cx="5190634" cy="28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follows component-based architecture.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component in react is </a:t>
            </a:r>
            <a:r>
              <a:rPr lang="en-US" sz="2000" b="1" dirty="0" smtClean="0">
                <a:latin typeface="Gill Sans MT" panose="020B0502020104020203" pitchFamily="34" charset="0"/>
              </a:rPr>
              <a:t>reusable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independent</a:t>
            </a:r>
            <a:r>
              <a:rPr lang="en-US" sz="2000" dirty="0" smtClean="0">
                <a:latin typeface="Gill Sans MT" panose="020B0502020104020203" pitchFamily="34" charset="0"/>
              </a:rPr>
              <a:t> javascript functions that can be used multiple times within an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Components allows us to </a:t>
            </a:r>
            <a:r>
              <a:rPr lang="en-US" sz="2000" b="1" dirty="0" smtClean="0">
                <a:latin typeface="Gill Sans MT" panose="020B0502020104020203" pitchFamily="34" charset="0"/>
              </a:rPr>
              <a:t>break down </a:t>
            </a:r>
            <a:r>
              <a:rPr lang="en-US" sz="2000" dirty="0" smtClean="0">
                <a:latin typeface="Gill Sans MT" panose="020B0502020104020203" pitchFamily="34" charset="0"/>
              </a:rPr>
              <a:t>the UI into smaller parts.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3427619"/>
            <a:ext cx="9295706" cy="29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History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marL="457200" indent="-457200" algn="just">
              <a:buAutoNum type="alphaUcPeriod" startAt="17"/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Who created React.js?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developed by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Jordan </a:t>
            </a:r>
            <a:r>
              <a:rPr lang="en-US" sz="2000" b="1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Walke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>
                <a:latin typeface="Gill Sans MT" panose="020B0502020104020203" pitchFamily="34" charset="0"/>
              </a:rPr>
              <a:t>a software engineer at </a:t>
            </a:r>
            <a:r>
              <a:rPr lang="en-US" sz="2000" b="1" dirty="0" smtClean="0">
                <a:latin typeface="Gill Sans MT" panose="020B0502020104020203" pitchFamily="34" charset="0"/>
              </a:rPr>
              <a:t>Facebook.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He created react in 2011 as internal tool to improve the performance of Facebook’s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News Feed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Section.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officially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released to the public in 2013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as an open-source JavaScript library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is now an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open-source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library used by developers worldwide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As of March 2025, React.js has had a total of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19 major versions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released. 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358" y="2307053"/>
            <a:ext cx="3100512" cy="28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8" y="1277495"/>
            <a:ext cx="8537592" cy="52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create component?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a new component file in the </a:t>
            </a:r>
            <a:r>
              <a:rPr lang="en-US" sz="2000" b="1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- You should use the extension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dirty="0">
                <a:latin typeface="Gill Sans MT" panose="020B0502020104020203" pitchFamily="34" charset="0"/>
              </a:rPr>
              <a:t>first alphabet of the file name should be capital </a:t>
            </a:r>
            <a:r>
              <a:rPr lang="en-US" sz="2000" dirty="0" err="1">
                <a:latin typeface="Gill Sans MT" panose="020B0502020104020203" pitchFamily="34" charset="0"/>
              </a:rPr>
              <a:t>Eg</a:t>
            </a:r>
            <a:r>
              <a:rPr lang="en-US" sz="2000" dirty="0">
                <a:latin typeface="Gill Sans MT" panose="020B0502020104020203" pitchFamily="34" charset="0"/>
              </a:rPr>
              <a:t> -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</a:t>
            </a:r>
            <a:r>
              <a:rPr lang="en-US" sz="2000" dirty="0">
                <a:latin typeface="Gill Sans MT" panose="020B0502020104020203" pitchFamily="34" charset="0"/>
              </a:rPr>
              <a:t>can use the syntax of either </a:t>
            </a:r>
            <a:r>
              <a:rPr lang="en-US" sz="2000" dirty="0" smtClean="0">
                <a:latin typeface="Gill Sans MT" panose="020B0502020104020203" pitchFamily="34" charset="0"/>
              </a:rPr>
              <a:t>class-based-component </a:t>
            </a:r>
            <a:r>
              <a:rPr lang="en-US" sz="2000" dirty="0">
                <a:latin typeface="Gill Sans MT" panose="020B0502020104020203" pitchFamily="34" charset="0"/>
              </a:rPr>
              <a:t>or function-based-component.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</a:t>
            </a:r>
            <a:r>
              <a:rPr lang="en-US" sz="2000" dirty="0">
                <a:latin typeface="Gill Sans MT" panose="020B0502020104020203" pitchFamily="34" charset="0"/>
              </a:rPr>
              <a:t>export your component.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dirty="0">
                <a:latin typeface="Gill Sans MT" panose="020B0502020104020203" pitchFamily="34" charset="0"/>
              </a:rPr>
              <a:t>import it with proper address wherever you feel necessary and use it as custom defined tag (wrap inside angular braces)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3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Function Based Component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functional component is just a Javascript function that returns JSX.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40" y="2327406"/>
            <a:ext cx="77925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19" y="3528611"/>
            <a:ext cx="8068801" cy="24292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Extension – React Developer Tools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18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React Developer Tools</a:t>
            </a:r>
            <a:r>
              <a:rPr lang="en-US" sz="2000" dirty="0">
                <a:latin typeface="Gill Sans MT" panose="020B0502020104020203" pitchFamily="34" charset="0"/>
              </a:rPr>
              <a:t> is a browser extension that helps inspect and debug React components in real-time.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allows developers to view component hierarchy, props, state, and performance, making debugging easier. 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227912"/>
            <a:ext cx="11822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Lists 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a list is a </a:t>
            </a:r>
            <a:r>
              <a:rPr lang="en-US" sz="2000" b="1" dirty="0" smtClean="0">
                <a:latin typeface="Gill Sans MT" panose="020B0502020104020203" pitchFamily="34" charset="0"/>
              </a:rPr>
              <a:t>collection of items</a:t>
            </a:r>
            <a:r>
              <a:rPr lang="en-US" sz="2000" dirty="0" smtClean="0">
                <a:latin typeface="Gill Sans MT" panose="020B0502020104020203" pitchFamily="34" charset="0"/>
              </a:rPr>
              <a:t> (like an array) that we render dynamically using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.map()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Lists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display multiple items dynamically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Makes UI updates efficient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Useful for rendering data fetched from an API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5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9210"/>
            <a:ext cx="113214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>
                <a:latin typeface="Gill Sans MT" panose="020B0502020104020203" pitchFamily="34" charset="0"/>
              </a:rPr>
              <a:t>Keys</a:t>
            </a:r>
            <a:r>
              <a:rPr lang="en-US" sz="2000" dirty="0">
                <a:latin typeface="Gill Sans MT" panose="020B0502020104020203" pitchFamily="34" charset="0"/>
              </a:rPr>
              <a:t> are special attributes that help React identify which items changed, added, or removed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Syntax</a:t>
            </a:r>
            <a:r>
              <a:rPr lang="en-US" sz="2000" b="1" dirty="0">
                <a:latin typeface="Gill Sans MT" panose="020B0502020104020203" pitchFamily="34" charset="0"/>
              </a:rPr>
              <a:t>:</a:t>
            </a:r>
            <a:r>
              <a:rPr lang="en-US" sz="2000" dirty="0">
                <a:latin typeface="Gill Sans MT" panose="020B0502020104020203" pitchFamily="34" charset="0"/>
              </a:rPr>
              <a:t>  </a:t>
            </a:r>
            <a:r>
              <a:rPr lang="en-US" sz="2000" dirty="0" err="1">
                <a:latin typeface="Gill Sans MT" panose="020B0502020104020203" pitchFamily="34" charset="0"/>
              </a:rPr>
              <a:t>items.map</a:t>
            </a:r>
            <a:r>
              <a:rPr lang="en-US" sz="2000" dirty="0" smtClean="0">
                <a:latin typeface="Gill Sans MT" panose="020B0502020104020203" pitchFamily="34" charset="0"/>
              </a:rPr>
              <a:t>((</a:t>
            </a:r>
            <a:r>
              <a:rPr lang="en-US" sz="2000" dirty="0" err="1" smtClean="0">
                <a:latin typeface="Gill Sans MT" panose="020B0502020104020203" pitchFamily="34" charset="0"/>
              </a:rPr>
              <a:t>ele</a:t>
            </a:r>
            <a:r>
              <a:rPr lang="en-US" sz="2000" dirty="0" smtClean="0">
                <a:latin typeface="Gill Sans MT" panose="020B0502020104020203" pitchFamily="34" charset="0"/>
              </a:rPr>
              <a:t>, index) </a:t>
            </a:r>
            <a:r>
              <a:rPr lang="en-US" sz="2000" dirty="0">
                <a:latin typeface="Gill Sans MT" panose="020B0502020104020203" pitchFamily="34" charset="0"/>
              </a:rPr>
              <a:t>=&gt; &lt;Component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={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index</a:t>
            </a:r>
            <a:r>
              <a:rPr lang="en-US" sz="2000" dirty="0" smtClean="0">
                <a:latin typeface="Gill Sans MT" panose="020B0502020104020203" pitchFamily="34" charset="0"/>
              </a:rPr>
              <a:t>} </a:t>
            </a:r>
            <a:r>
              <a:rPr lang="en-US" sz="2000" dirty="0">
                <a:latin typeface="Gill Sans MT" panose="020B0502020104020203" pitchFamily="34" charset="0"/>
              </a:rPr>
              <a:t>/&gt;);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Note: 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A key should be unique for each list item.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Improves performance by helping React update only the changed items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Prevents unnecessary re-renders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React track elements efficiently in a list.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properties</a:t>
            </a:r>
            <a:r>
              <a:rPr lang="en-US" sz="2000" dirty="0" smtClean="0">
                <a:latin typeface="Gill Sans MT" panose="020B0502020104020203" pitchFamily="34" charset="0"/>
              </a:rPr>
              <a:t>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used to pass data from a parent component to a child component in react. (</a:t>
            </a:r>
            <a:r>
              <a:rPr lang="en-US" sz="2000" b="1" dirty="0" smtClean="0">
                <a:latin typeface="Gill Sans MT" panose="020B0502020104020203" pitchFamily="34" charset="0"/>
              </a:rPr>
              <a:t>Unidirectional Flow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</a:t>
            </a:r>
            <a:r>
              <a:rPr lang="en-US" sz="2000" b="1" dirty="0" smtClean="0">
                <a:latin typeface="Gill Sans MT" panose="020B0502020104020203" pitchFamily="34" charset="0"/>
              </a:rPr>
              <a:t>read-only </a:t>
            </a:r>
            <a:r>
              <a:rPr lang="en-US" sz="2000" dirty="0" smtClean="0">
                <a:latin typeface="Gill Sans MT" panose="020B0502020104020203" pitchFamily="34" charset="0"/>
              </a:rPr>
              <a:t>and help make components reusable and dynamic in  nature.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can pass any javascript value through props and it is send as an object.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22" y="3490123"/>
            <a:ext cx="7811590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and consume props?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3" y="1946487"/>
            <a:ext cx="5626442" cy="4463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46487"/>
            <a:ext cx="5383058" cy="44586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14196" y="4178308"/>
            <a:ext cx="3023118" cy="72959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93397" y="3536302"/>
            <a:ext cx="661158" cy="63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64534" y="4298370"/>
            <a:ext cx="2623074" cy="3109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266451" y="4096139"/>
            <a:ext cx="790325" cy="400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79831" y="1479559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Passing Props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13231" y="1475795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Consuming 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different javascript values as a prop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If you are passing string you can just pass it normally in </a:t>
            </a:r>
            <a:r>
              <a:rPr lang="en-US" sz="2000" dirty="0" smtClean="0">
                <a:latin typeface="Gill Sans MT" panose="020B0502020104020203" pitchFamily="34" charset="0"/>
              </a:rPr>
              <a:t>quotes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“ ”</a:t>
            </a:r>
            <a:r>
              <a:rPr lang="en-US" sz="2000" dirty="0" smtClean="0">
                <a:latin typeface="Gill Sans MT" panose="020B0502020104020203" pitchFamily="34" charset="0"/>
              </a:rPr>
              <a:t>), </a:t>
            </a:r>
            <a:r>
              <a:rPr lang="en-US" sz="2000" dirty="0">
                <a:latin typeface="Gill Sans MT" panose="020B0502020104020203" pitchFamily="34" charset="0"/>
              </a:rPr>
              <a:t>we can not use </a:t>
            </a:r>
            <a:r>
              <a:rPr lang="en-US" sz="2000" dirty="0" err="1">
                <a:latin typeface="Gill Sans MT" panose="020B0502020104020203" pitchFamily="34" charset="0"/>
              </a:rPr>
              <a:t>backticks</a:t>
            </a:r>
            <a:r>
              <a:rPr lang="en-US" sz="2000" dirty="0">
                <a:latin typeface="Gill Sans MT" panose="020B0502020104020203" pitchFamily="34" charset="0"/>
              </a:rPr>
              <a:t>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you want to send any data type other than string, we should go with </a:t>
            </a:r>
            <a:r>
              <a:rPr lang="en-US" sz="2000" dirty="0" smtClean="0">
                <a:latin typeface="Gill Sans MT" panose="020B0502020104020203" pitchFamily="34" charset="0"/>
              </a:rPr>
              <a:t>expression (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need to wrap data inside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expression </a:t>
            </a:r>
            <a:r>
              <a:rPr lang="en-US" sz="2000" dirty="0">
                <a:latin typeface="Gill Sans MT" panose="020B0502020104020203" pitchFamily="34" charset="0"/>
              </a:rPr>
              <a:t>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can </a:t>
            </a:r>
            <a:r>
              <a:rPr lang="en-US" sz="2000" dirty="0" smtClean="0">
                <a:latin typeface="Gill Sans MT" panose="020B0502020104020203" pitchFamily="34" charset="0"/>
              </a:rPr>
              <a:t>also pass string in </a:t>
            </a:r>
            <a:r>
              <a:rPr lang="en-US" sz="2000" dirty="0" err="1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expression.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464004"/>
            <a:ext cx="5484846" cy="3055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2470313"/>
            <a:ext cx="4699747" cy="40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4924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Till now we are using unpaired syntax for our custom tags, but what </a:t>
            </a: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use the paired way and pass some content in between.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</a:t>
            </a:r>
            <a:r>
              <a:rPr lang="en-US" sz="2000" dirty="0">
                <a:latin typeface="Gill Sans MT" panose="020B0502020104020203" pitchFamily="34" charset="0"/>
              </a:rPr>
              <a:t>automatically will convert that content into props and it will be present inside your props object in the children key.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is called as </a:t>
            </a:r>
            <a:r>
              <a:rPr lang="en-US" sz="2000" b="1" dirty="0">
                <a:latin typeface="Gill Sans MT" panose="020B0502020104020203" pitchFamily="34" charset="0"/>
              </a:rPr>
              <a:t>props children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You can access it through </a:t>
            </a:r>
            <a:r>
              <a:rPr lang="en-US" sz="2000" dirty="0" err="1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>
                <a:latin typeface="Gill Sans MT" panose="020B0502020104020203" pitchFamily="34" charset="0"/>
              </a:rPr>
              <a:t> in child </a:t>
            </a:r>
            <a:r>
              <a:rPr lang="en-US" sz="2000" dirty="0" smtClean="0">
                <a:latin typeface="Gill Sans MT" panose="020B0502020104020203" pitchFamily="34" charset="0"/>
              </a:rPr>
              <a:t>component.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We can pass JSX only as content in 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>
                <a:latin typeface="Gill Sans MT" panose="020B0502020104020203" pitchFamily="34" charset="0"/>
              </a:rPr>
              <a:t>between opening and closing custom tags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The passed JSX is present in the form of array in the children key.</a:t>
            </a:r>
          </a:p>
        </p:txBody>
      </p:sp>
    </p:spTree>
    <p:extLst>
      <p:ext uri="{BB962C8B-B14F-4D97-AF65-F5344CB8AC3E}">
        <p14:creationId xmlns:p14="http://schemas.microsoft.com/office/powerpoint/2010/main" val="38890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Why do we need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Before React, developers used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vanilla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jQuery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to build dynamic web applications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While working on this, they had limitations that made development slow and difficult to maintain.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created to solve these problems and improve web development efficiency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Problems with Traditional JavaScript/jQuery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Complex DOM manipulation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 Performance due to Real DOM updates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44" y="2060733"/>
            <a:ext cx="326753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52469"/>
            <a:ext cx="5576018" cy="206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89" y="1537290"/>
            <a:ext cx="5243721" cy="208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625" y="4199137"/>
            <a:ext cx="6620799" cy="1781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DAY-3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Events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 Handling in React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States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Conditional Rendering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Styling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Events in React are user interactions such as clicks, key presses, or mouse movements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handles events using event listeners, similar to JavaScript, but with a slightly different syntax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Important Points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React events are named using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camelcase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e.g.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onClick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Event handlers are functions that execute when an event occurs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event object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</a:t>
            </a:r>
            <a:r>
              <a:rPr lang="en-US" sz="2000" dirty="0" smtClean="0">
                <a:latin typeface="Gill Sans MT" panose="020B0502020104020203" pitchFamily="34" charset="0"/>
              </a:rPr>
              <a:t>) provides the information about the event.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target</a:t>
            </a:r>
            <a:r>
              <a:rPr lang="en-US" sz="2000" dirty="0" smtClean="0">
                <a:latin typeface="Gill Sans MT" panose="020B0502020104020203" pitchFamily="34" charset="0"/>
              </a:rPr>
              <a:t> property in the event object refers to the element that triggered the event.</a:t>
            </a:r>
          </a:p>
          <a:p>
            <a:pPr lvl="2">
              <a:lnSpc>
                <a:spcPct val="200000"/>
              </a:lnSpc>
            </a:pPr>
            <a:r>
              <a:rPr lang="en-US" sz="2000" b="1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 smtClean="0">
                <a:latin typeface="Gill Sans MT" panose="020B0502020104020203" pitchFamily="34" charset="0"/>
              </a:rPr>
              <a:t>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e.target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event handling is similar to handing events in javascript but with some key differences.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uses a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SyntheticEvent</a:t>
            </a:r>
            <a:r>
              <a:rPr lang="en-US" sz="2000" dirty="0" smtClean="0">
                <a:latin typeface="Gill Sans MT" panose="020B0502020104020203" pitchFamily="34" charset="0"/>
              </a:rPr>
              <a:t>, a wrapper around native events for cross-browser consistency.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1" y="3234658"/>
            <a:ext cx="1029796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0" y="1679330"/>
            <a:ext cx="11780522" cy="45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443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prevent the default behaviour </a:t>
            </a:r>
            <a:r>
              <a:rPr lang="en-US" sz="2000" dirty="0" smtClean="0">
                <a:latin typeface="Gill Sans MT" panose="020B0502020104020203" pitchFamily="34" charset="0"/>
              </a:rPr>
              <a:t>of an event.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is commonly used in </a:t>
            </a:r>
            <a:r>
              <a:rPr lang="en-US" sz="2000" b="1" dirty="0" smtClean="0">
                <a:latin typeface="Gill Sans MT" panose="020B0502020104020203" pitchFamily="34" charset="0"/>
              </a:rPr>
              <a:t>submissions forms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links clicks</a:t>
            </a:r>
            <a:r>
              <a:rPr lang="en-US" sz="2000" dirty="0" smtClean="0">
                <a:latin typeface="Gill Sans MT" panose="020B0502020104020203" pitchFamily="34" charset="0"/>
              </a:rPr>
              <a:t>, and other default browser behaviors.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Syntax 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e.preventDeafult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Q. Why Use </a:t>
            </a:r>
            <a:r>
              <a:rPr lang="en-US" sz="2400" b="1" dirty="0" err="1" smtClean="0">
                <a:solidFill>
                  <a:srgbClr val="FF0000"/>
                </a:solidFill>
              </a:rPr>
              <a:t>e.preventDefault</a:t>
            </a:r>
            <a:r>
              <a:rPr lang="en-US" sz="2400" b="1" dirty="0" smtClean="0">
                <a:solidFill>
                  <a:srgbClr val="FF0000"/>
                </a:solidFill>
              </a:rPr>
              <a:t>()?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Gill Sans MT" panose="020B0502020104020203" pitchFamily="34" charset="0"/>
              </a:rPr>
              <a:t>By default, some HTML elements have predefined behaviors:</a:t>
            </a:r>
            <a:endParaRPr lang="en-US" sz="2000" b="1" dirty="0" smtClean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Forms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&lt;form&gt;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Refresh the page on submission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Links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&lt;a&gt;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navigate to another page</a:t>
            </a:r>
          </a:p>
        </p:txBody>
      </p:sp>
    </p:spTree>
    <p:extLst>
      <p:ext uri="{BB962C8B-B14F-4D97-AF65-F5344CB8AC3E}">
        <p14:creationId xmlns:p14="http://schemas.microsoft.com/office/powerpoint/2010/main" val="19880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States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States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store</a:t>
            </a:r>
            <a:r>
              <a:rPr lang="en-US" sz="2000" dirty="0" smtClean="0">
                <a:latin typeface="Gill Sans MT" panose="020B0502020104020203" pitchFamily="34" charset="0"/>
              </a:rPr>
              <a:t> and </a:t>
            </a:r>
            <a:r>
              <a:rPr lang="en-US" sz="2000" b="1" dirty="0" smtClean="0">
                <a:latin typeface="Gill Sans MT" panose="020B0502020104020203" pitchFamily="34" charset="0"/>
              </a:rPr>
              <a:t>manage</a:t>
            </a:r>
            <a:r>
              <a:rPr lang="en-US" sz="2000" dirty="0" smtClean="0">
                <a:latin typeface="Gill Sans MT" panose="020B0502020104020203" pitchFamily="34" charset="0"/>
              </a:rPr>
              <a:t> the component-specific data in react.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hook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which will handle state management in function based component.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78" y="2984242"/>
            <a:ext cx="7868748" cy="2267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549" y="5302888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tate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– Holds the current value or initial value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setState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function which will update the current value</a:t>
            </a:r>
          </a:p>
        </p:txBody>
      </p:sp>
    </p:spTree>
    <p:extLst>
      <p:ext uri="{BB962C8B-B14F-4D97-AF65-F5344CB8AC3E}">
        <p14:creationId xmlns:p14="http://schemas.microsoft.com/office/powerpoint/2010/main" val="8170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Conditional Rendering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Conditional Rendering,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showing different UI elements based on a condition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Instead of rendering everything at once, React </a:t>
            </a:r>
            <a:r>
              <a:rPr lang="en-US" sz="2000" b="1" dirty="0">
                <a:latin typeface="Gill Sans MT" panose="020B0502020104020203" pitchFamily="34" charset="0"/>
              </a:rPr>
              <a:t>dynamically</a:t>
            </a:r>
            <a:r>
              <a:rPr lang="en-US" sz="2000" dirty="0">
                <a:latin typeface="Gill Sans MT" panose="020B0502020104020203" pitchFamily="34" charset="0"/>
              </a:rPr>
              <a:t> decides what to render.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0" y="3192519"/>
            <a:ext cx="1047896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Conditional Rendering By Using if-else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23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If-else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cannot be </a:t>
            </a:r>
            <a:r>
              <a:rPr lang="en-US" sz="2000" dirty="0" smtClean="0">
                <a:latin typeface="Gill Sans MT" panose="020B0502020104020203" pitchFamily="34" charset="0"/>
              </a:rPr>
              <a:t>used inside JSX.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outside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return() </a:t>
            </a:r>
            <a:r>
              <a:rPr lang="en-US" sz="2000" dirty="0" smtClean="0">
                <a:latin typeface="Gill Sans MT" panose="020B0502020104020203" pitchFamily="34" charset="0"/>
              </a:rPr>
              <a:t>statement of the component.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1" y="2982014"/>
            <a:ext cx="1165070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Conditional Rendering By Using Ternary Operator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ternary operator is used as a </a:t>
            </a:r>
            <a:r>
              <a:rPr lang="en-US" sz="2000" b="1" dirty="0" smtClean="0">
                <a:latin typeface="Gill Sans MT" panose="020B0502020104020203" pitchFamily="34" charset="0"/>
              </a:rPr>
              <a:t>shorter syntax </a:t>
            </a:r>
            <a:r>
              <a:rPr lang="en-US" sz="2000" dirty="0" smtClean="0">
                <a:latin typeface="Gill Sans MT" panose="020B0502020104020203" pitchFamily="34" charset="0"/>
              </a:rPr>
              <a:t>for the if-else statement.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3304997"/>
            <a:ext cx="860227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Without React.js vs With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363844" y="1319348"/>
            <a:ext cx="5579756" cy="52456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Without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traditional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every UI update directly modifies the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Real DOM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 The problem is that the DOM is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And DOM manipulation was very expensive.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4048462"/>
            <a:ext cx="5378231" cy="21479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40967" y="1319348"/>
            <a:ext cx="5530209" cy="5245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 does not update the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Real DOM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directly.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Instead of it uses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virtual dom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Keeps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UI fast and smooth, even in large applications.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13" y="4154741"/>
            <a:ext cx="5184716" cy="19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Conditional Rendering By Using Short-Circuit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283896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Short Circuit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&amp;&amp;</a:t>
            </a:r>
            <a:r>
              <a:rPr lang="en-US" sz="2000" dirty="0" smtClean="0">
                <a:latin typeface="Gill Sans MT" panose="020B0502020104020203" pitchFamily="34" charset="0"/>
              </a:rPr>
              <a:t>)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AND Operator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short-circuit operator works from </a:t>
            </a:r>
            <a:r>
              <a:rPr lang="en-US" sz="2000" b="1" dirty="0" smtClean="0">
                <a:latin typeface="Gill Sans MT" panose="020B0502020104020203" pitchFamily="34" charset="0"/>
              </a:rPr>
              <a:t>left to right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>
                <a:latin typeface="Gill Sans MT" panose="020B0502020104020203" pitchFamily="34" charset="0"/>
              </a:rPr>
              <a:t>).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52" y="3192519"/>
            <a:ext cx="8288400" cy="34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you can style the components by using CSS.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There are 2 ways you can provide the styling in react: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35" y="3209239"/>
            <a:ext cx="8659433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Inline 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Inline styles in React are written as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Objects </a:t>
            </a:r>
            <a:r>
              <a:rPr lang="en-US" sz="2000" dirty="0" smtClean="0">
                <a:latin typeface="Gill Sans MT" panose="020B0502020104020203" pitchFamily="34" charset="0"/>
              </a:rPr>
              <a:t>inside 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style</a:t>
            </a:r>
            <a:r>
              <a:rPr lang="en-US" sz="2000" dirty="0" smtClean="0">
                <a:latin typeface="Gill Sans MT" panose="020B0502020104020203" pitchFamily="34" charset="0"/>
              </a:rPr>
              <a:t> attribute.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Javascript object means key and value pair. 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propertyName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convention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“value” </a:t>
            </a:r>
            <a:r>
              <a:rPr lang="en-US" sz="2000" dirty="0" smtClean="0">
                <a:latin typeface="Gill Sans MT" panose="020B0502020104020203" pitchFamily="34" charset="0"/>
              </a:rPr>
              <a:t>(In String)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" y="4213579"/>
            <a:ext cx="11368999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02557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Installation for Tailwind CSS for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500" y="1517594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First close your project (terminate the project in terminal by clicking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ctrl+c</a:t>
            </a:r>
            <a:r>
              <a:rPr lang="en-US" sz="2000" dirty="0" smtClean="0">
                <a:latin typeface="Gill Sans MT" panose="020B0502020104020203" pitchFamily="34" charset="0"/>
              </a:rPr>
              <a:t> – then type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y</a:t>
            </a:r>
            <a:r>
              <a:rPr lang="en-US" sz="2000" dirty="0" smtClean="0">
                <a:latin typeface="Gill Sans MT" panose="020B0502020104020203" pitchFamily="34" charset="0"/>
              </a:rPr>
              <a:t> and hit enter)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Go to </a:t>
            </a:r>
            <a:r>
              <a:rPr lang="en-US" sz="2000" dirty="0">
                <a:latin typeface="Gill Sans MT" panose="020B0502020104020203" pitchFamily="34" charset="0"/>
              </a:rPr>
              <a:t>this website - </a:t>
            </a:r>
            <a:r>
              <a:rPr lang="en-US" sz="2000" dirty="0">
                <a:latin typeface="Gill Sans MT" panose="020B0502020104020203" pitchFamily="34" charset="0"/>
                <a:hlinkClick r:id="rId2"/>
              </a:rPr>
              <a:t>https://</a:t>
            </a:r>
            <a:r>
              <a:rPr lang="en-US" sz="2000" dirty="0" smtClean="0">
                <a:latin typeface="Gill Sans MT" panose="020B0502020104020203" pitchFamily="34" charset="0"/>
                <a:hlinkClick r:id="rId2"/>
              </a:rPr>
              <a:t>tailwindcss.com/docs/installation/using-vite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see this type of UI.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07" y="2994922"/>
            <a:ext cx="6721447" cy="33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Copy the first command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96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first command and open new terminal - Command prompt – and paste the command and hit enter.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7" y="2602367"/>
            <a:ext cx="11088249" cy="1709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4" y="4700363"/>
            <a:ext cx="11052293" cy="1660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85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Copy the 2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nd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import statement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2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nd</a:t>
            </a:r>
            <a:r>
              <a:rPr lang="en-US" sz="2000" dirty="0" smtClean="0">
                <a:latin typeface="Gill Sans MT" panose="020B0502020104020203" pitchFamily="34" charset="0"/>
              </a:rPr>
              <a:t> import statement only - </a:t>
            </a:r>
            <a:r>
              <a:rPr lang="en-US" b="1" dirty="0">
                <a:solidFill>
                  <a:srgbClr val="0070C0"/>
                </a:solidFill>
              </a:rPr>
              <a:t>import 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 from '@</a:t>
            </a:r>
            <a:r>
              <a:rPr lang="en-US" b="1" dirty="0" err="1" smtClean="0">
                <a:solidFill>
                  <a:srgbClr val="0070C0"/>
                </a:solidFill>
              </a:rPr>
              <a:t>tailwindcss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vite</a:t>
            </a:r>
            <a:r>
              <a:rPr lang="en-US" b="1" dirty="0" smtClean="0">
                <a:solidFill>
                  <a:srgbClr val="0070C0"/>
                </a:solidFill>
              </a:rPr>
              <a:t>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go to vs code you will see file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 </a:t>
            </a:r>
            <a:r>
              <a:rPr lang="en-US" sz="2000" dirty="0" smtClean="0">
                <a:latin typeface="Gill Sans MT" panose="020B0502020104020203" pitchFamily="34" charset="0"/>
              </a:rPr>
              <a:t>at the last of the project.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file paste that import statement in the line no-3.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7" y="3023363"/>
            <a:ext cx="2316606" cy="3490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6367" y="6231050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80" y="3396695"/>
            <a:ext cx="6195817" cy="300959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691677" y="4376057"/>
            <a:ext cx="839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Copy the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copy 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from the plugins option.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go to vs code,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</a:t>
            </a:r>
            <a:r>
              <a:rPr lang="en-US" sz="2000" dirty="0" smtClean="0">
                <a:latin typeface="Gill Sans MT" panose="020B0502020104020203" pitchFamily="34" charset="0"/>
              </a:rPr>
              <a:t> – inside you can see already react is their provide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comma </a:t>
            </a:r>
            <a:r>
              <a:rPr lang="en-US" sz="2000" dirty="0" smtClean="0">
                <a:latin typeface="Gill Sans MT" panose="020B0502020104020203" pitchFamily="34" charset="0"/>
              </a:rPr>
              <a:t>(,) and paste that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their itself.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378034"/>
            <a:ext cx="5531409" cy="268686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077477" y="4870580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70" y="3412171"/>
            <a:ext cx="5816271" cy="268686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061806" y="5104985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48465" y="4304336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40359" y="3248180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19427" y="3177609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02599" y="4204810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Copy the 3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command and paste in global.css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create one file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 smtClean="0">
                <a:latin typeface="Gill Sans MT" panose="020B0502020104020203" pitchFamily="34" charset="0"/>
              </a:rPr>
              <a:t> folder. – filename - 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global.css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that paste the 3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rd</a:t>
            </a:r>
            <a:r>
              <a:rPr lang="en-US" sz="2000" dirty="0" smtClean="0">
                <a:latin typeface="Gill Sans MT" panose="020B0502020104020203" pitchFamily="34" charset="0"/>
              </a:rPr>
              <a:t> command - </a:t>
            </a:r>
            <a:r>
              <a:rPr lang="en-US" b="1" dirty="0">
                <a:solidFill>
                  <a:srgbClr val="0070C0"/>
                </a:solidFill>
              </a:rPr>
              <a:t>@import "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";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63" y="2869854"/>
            <a:ext cx="5799073" cy="36202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5126" y="4323631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48937" y="3719186"/>
            <a:ext cx="251923" cy="69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Now import that global.css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import that global.css file import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file.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Or you can type exact same import statement inside your code in line-4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7" y="2767853"/>
            <a:ext cx="10633373" cy="3865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9040" y="4069084"/>
            <a:ext cx="2560320" cy="3301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29840" y="4234182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Finally run the react project –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Tailwind installation done for your system.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just run the react project in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link in the browser that it done.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023363"/>
            <a:ext cx="6322671" cy="3539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83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Prerequisites for Learning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424039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HTML, CSS,  JAVASCRIPT:</a:t>
            </a:r>
            <a:endParaRPr lang="en-US" sz="24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HTML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Hyper Text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Markup Language)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– The structure of a webpage (e.g., headings, buttons, forms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CSS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(Cascading Style Sheets)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Used for styling the webpage (e.g., colors, layouts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(ES6+)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Arrow functions, let and </a:t>
            </a:r>
            <a:r>
              <a:rPr lang="en-US" sz="20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const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variables, template literals, destructuring (arrays &amp; objects), spread and rest, modules (import/export), events, and event handling.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5" y="4288225"/>
            <a:ext cx="5344271" cy="227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6" y="4288225"/>
            <a:ext cx="2199597" cy="2199597"/>
          </a:xfrm>
          <a:prstGeom prst="rect">
            <a:avLst/>
          </a:prstGeom>
        </p:spPr>
      </p:pic>
      <p:sp>
        <p:nvSpPr>
          <p:cNvPr id="5" name="Equal 4"/>
          <p:cNvSpPr/>
          <p:nvPr/>
        </p:nvSpPr>
        <p:spPr>
          <a:xfrm>
            <a:off x="6372808" y="4913437"/>
            <a:ext cx="1530220" cy="1026367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your are getting error like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lightningcss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module not found.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Type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Microsoft redistribute package </a:t>
            </a:r>
            <a:r>
              <a:rPr lang="en-US" sz="2000" dirty="0" smtClean="0">
                <a:latin typeface="Gill Sans MT" panose="020B0502020104020203" pitchFamily="34" charset="0"/>
              </a:rPr>
              <a:t>in any browser and click on the first link.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985888"/>
            <a:ext cx="11181581" cy="33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Next thing just scroll the page you will see this type of one box.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the terminal, just check what it the version error coming and it may be asking like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x64</a:t>
            </a:r>
            <a:r>
              <a:rPr lang="en-US" sz="2000" dirty="0" smtClean="0">
                <a:latin typeface="Gill Sans MT" panose="020B0502020104020203" pitchFamily="34" charset="0"/>
              </a:rPr>
              <a:t> or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x86</a:t>
            </a:r>
            <a:r>
              <a:rPr lang="en-US" sz="2000" dirty="0" smtClean="0">
                <a:latin typeface="Gill Sans MT" panose="020B0502020104020203" pitchFamily="34" charset="0"/>
              </a:rPr>
              <a:t> according that just click on the link and download that package in your system.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229518"/>
            <a:ext cx="7708062" cy="34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7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downloading just check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 agree </a:t>
            </a:r>
            <a:r>
              <a:rPr lang="en-US" sz="2000" dirty="0" smtClean="0">
                <a:latin typeface="Gill Sans MT" panose="020B0502020104020203" pitchFamily="34" charset="0"/>
              </a:rPr>
              <a:t>and click on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install</a:t>
            </a:r>
            <a:r>
              <a:rPr lang="en-US" sz="2000" dirty="0" smtClean="0">
                <a:latin typeface="Gill Sans MT" panose="020B0502020104020203" pitchFamily="34" charset="0"/>
              </a:rPr>
              <a:t> button.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completion of installation just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restart your laptop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vs code and run the react project now that error will not come.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9" t="3881" r="2714" b="5451"/>
          <a:stretch/>
        </p:blipFill>
        <p:spPr>
          <a:xfrm>
            <a:off x="3048000" y="3210560"/>
            <a:ext cx="558800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DAY-4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Forms Handling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Key things required (4)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Fields to handle in forms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text, email, password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radio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select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381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Form handling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managing the input fields </a:t>
            </a:r>
            <a:r>
              <a:rPr lang="en-US" sz="2000" dirty="0" smtClean="0">
                <a:latin typeface="Gill Sans MT" panose="020B0502020104020203" pitchFamily="34" charset="0"/>
              </a:rPr>
              <a:t>(like text, email, password, radio, select, </a:t>
            </a:r>
            <a:r>
              <a:rPr lang="en-US" sz="2000" dirty="0" err="1" smtClean="0">
                <a:latin typeface="Gill Sans MT" panose="020B0502020104020203" pitchFamily="34" charset="0"/>
              </a:rPr>
              <a:t>etc</a:t>
            </a:r>
            <a:r>
              <a:rPr lang="en-US" sz="2000" dirty="0" smtClean="0">
                <a:latin typeface="Gill Sans MT" panose="020B0502020104020203" pitchFamily="34" charset="0"/>
              </a:rPr>
              <a:t>) and their values when a user types something.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includes:</a:t>
            </a:r>
            <a:endParaRPr lang="en-US" sz="24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Capturing user </a:t>
            </a:r>
            <a:r>
              <a:rPr lang="en-US" sz="2000" dirty="0" smtClean="0">
                <a:latin typeface="Gill Sans MT" panose="020B0502020104020203" pitchFamily="34" charset="0"/>
              </a:rPr>
              <a:t>input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Updating </a:t>
            </a:r>
            <a:r>
              <a:rPr lang="en-US" sz="2000" dirty="0">
                <a:latin typeface="Gill Sans MT" panose="020B0502020104020203" pitchFamily="34" charset="0"/>
              </a:rPr>
              <a:t>the state when input </a:t>
            </a:r>
            <a:r>
              <a:rPr lang="en-US" sz="2000" dirty="0" smtClean="0">
                <a:latin typeface="Gill Sans MT" panose="020B0502020104020203" pitchFamily="34" charset="0"/>
              </a:rPr>
              <a:t>changes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Submitting the form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61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handle forms in React properly, we need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four key </a:t>
            </a:r>
            <a:r>
              <a:rPr lang="en-US" sz="2000" dirty="0">
                <a:latin typeface="Gill Sans MT" panose="020B0502020104020203" pitchFamily="34" charset="0"/>
              </a:rPr>
              <a:t>things: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6" y="3046644"/>
            <a:ext cx="1009790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State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state</a:t>
            </a:r>
            <a:r>
              <a:rPr lang="en-US" sz="2000" dirty="0">
                <a:latin typeface="Gill Sans MT" panose="020B0502020104020203" pitchFamily="34" charset="0"/>
              </a:rPr>
              <a:t> holds the form's input </a:t>
            </a:r>
            <a:r>
              <a:rPr lang="en-US" sz="2000" dirty="0" smtClean="0">
                <a:latin typeface="Gill Sans MT" panose="020B0502020104020203" pitchFamily="34" charset="0"/>
              </a:rPr>
              <a:t>values.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It updates </a:t>
            </a:r>
            <a:r>
              <a:rPr lang="en-US" sz="2000" dirty="0">
                <a:latin typeface="Gill Sans MT" panose="020B0502020104020203" pitchFamily="34" charset="0"/>
              </a:rPr>
              <a:t>whenever the user types something in the input </a:t>
            </a:r>
            <a:r>
              <a:rPr lang="en-US" sz="2000" dirty="0" smtClean="0">
                <a:latin typeface="Gill Sans MT" panose="020B0502020104020203" pitchFamily="34" charset="0"/>
              </a:rPr>
              <a:t>fields.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500" y="3023363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event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latin typeface="Gill Sans MT" panose="020B0502020104020203" pitchFamily="34" charset="0"/>
              </a:rPr>
              <a:t> event updates the state when the user types something in the input field.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500" y="4199014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value attribute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attribute binds the input field to the state.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500" y="5354788"/>
            <a:ext cx="11558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4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name attribute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name</a:t>
            </a:r>
            <a:r>
              <a:rPr lang="en-US" sz="2000" dirty="0" smtClean="0">
                <a:latin typeface="Gill Sans MT" panose="020B0502020104020203" pitchFamily="34" charset="0"/>
              </a:rPr>
              <a:t> attribute helps identify the input field and allows us to update the correct state property.</a:t>
            </a:r>
          </a:p>
        </p:txBody>
      </p:sp>
    </p:spTree>
    <p:extLst>
      <p:ext uri="{BB962C8B-B14F-4D97-AF65-F5344CB8AC3E}">
        <p14:creationId xmlns:p14="http://schemas.microsoft.com/office/powerpoint/2010/main" val="137945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Library vs Framework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210545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Library?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collection of reusable functions or components that developers can use as needed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is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UI 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that helps build components but does not dictate how the whole application should be structured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What 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Framework?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framework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full-fledged system that provides rules and structure for building an entire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controls the architecture, routing, and state management (e.g., Angular, Vue.js).</a:t>
            </a:r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SPA vs MPA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173912" y="1315620"/>
            <a:ext cx="5732790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SPA?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SPA stands for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Loads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single HTML page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updates content dynamically without reloading the page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Faster after the first load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as only necessary data is updated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client-side routing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(React Router) to switch views without reloading.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Examples: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Gmail, Facebook, Twitter, Netflix, YouTube Web App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88307" y="1315620"/>
            <a:ext cx="5732790" cy="524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MPA?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A MPA stands for </a:t>
            </a:r>
            <a:r>
              <a:rPr lang="en-US" sz="2000" b="1" dirty="0">
                <a:latin typeface="Gill Sans MT" panose="020B0502020104020203" pitchFamily="34" charset="0"/>
              </a:rPr>
              <a:t>Multi-page applications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Each page is a </a:t>
            </a:r>
            <a:r>
              <a:rPr lang="en-US" sz="2000" b="1" dirty="0">
                <a:latin typeface="Gill Sans MT" panose="020B0502020104020203" pitchFamily="34" charset="0"/>
              </a:rPr>
              <a:t>separate HTML file</a:t>
            </a:r>
            <a:r>
              <a:rPr lang="en-US" sz="2000" dirty="0">
                <a:latin typeface="Gill Sans MT" panose="020B0502020104020203" pitchFamily="34" charset="0"/>
              </a:rPr>
              <a:t>, making navigation slower.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Slower performance</a:t>
            </a:r>
            <a:r>
              <a:rPr lang="en-US" sz="2000" dirty="0">
                <a:latin typeface="Gill Sans MT" panose="020B0502020104020203" pitchFamily="34" charset="0"/>
              </a:rPr>
              <a:t>, as the browser loads everything again on each page change.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Every new page request </a:t>
            </a:r>
            <a:r>
              <a:rPr lang="en-US" sz="2000" b="1" dirty="0">
                <a:latin typeface="Gill Sans MT" panose="020B0502020104020203" pitchFamily="34" charset="0"/>
              </a:rPr>
              <a:t>reloads the entire page from the server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latin typeface="Gill Sans MT" panose="020B0502020104020203" pitchFamily="34" charset="0"/>
              </a:rPr>
              <a:t>server-side routing</a:t>
            </a:r>
            <a:r>
              <a:rPr lang="en-US" sz="2000" dirty="0">
                <a:latin typeface="Gill Sans MT" panose="020B0502020104020203" pitchFamily="34" charset="0"/>
              </a:rPr>
              <a:t> (URLs trigger full-page reloads).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Examples</a:t>
            </a:r>
            <a:r>
              <a:rPr lang="en-US" sz="2000" dirty="0">
                <a:latin typeface="Gill Sans MT" panose="020B0502020104020203" pitchFamily="34" charset="0"/>
              </a:rPr>
              <a:t>: </a:t>
            </a:r>
            <a:r>
              <a:rPr lang="en-US" sz="2000" b="1" dirty="0">
                <a:latin typeface="Gill Sans MT" panose="020B0502020104020203" pitchFamily="34" charset="0"/>
              </a:rPr>
              <a:t>Amazon, Wikipedia, News Websites, Banking Portals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230e9df3-be65-4c73-a93b-d1236ebd677e"/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3663</Words>
  <Application>Microsoft Office PowerPoint</Application>
  <PresentationFormat>Widescreen</PresentationFormat>
  <Paragraphs>442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Gill Sans MT</vt:lpstr>
      <vt:lpstr>Segoe UI</vt:lpstr>
      <vt:lpstr>Wingdings</vt:lpstr>
      <vt:lpstr>WelcomeDoc</vt:lpstr>
      <vt:lpstr>PowerPoint Presentation</vt:lpstr>
      <vt:lpstr>React.js</vt:lpstr>
      <vt:lpstr>Introduction to React js</vt:lpstr>
      <vt:lpstr>History to React js</vt:lpstr>
      <vt:lpstr>Why do we need React js</vt:lpstr>
      <vt:lpstr>Without React.js vs With React.js</vt:lpstr>
      <vt:lpstr>Prerequisites for Learning React.js</vt:lpstr>
      <vt:lpstr>Library vs Framework</vt:lpstr>
      <vt:lpstr>SPA vs MPA</vt:lpstr>
      <vt:lpstr>Characteristics of React js</vt:lpstr>
      <vt:lpstr>1. Component-Based Architecture</vt:lpstr>
      <vt:lpstr>2.  Virtual DOM</vt:lpstr>
      <vt:lpstr>3. JSX</vt:lpstr>
      <vt:lpstr>4. One Way Data Binding</vt:lpstr>
      <vt:lpstr>5. Declarative UI</vt:lpstr>
      <vt:lpstr>React js Applications</vt:lpstr>
      <vt:lpstr>Installing React.js with Vite</vt:lpstr>
      <vt:lpstr>Step-1: Install Node.js</vt:lpstr>
      <vt:lpstr>Step-2: Create a New Folder (name-Reactjs)</vt:lpstr>
      <vt:lpstr>Step-3: Open this folder inside the vs code</vt:lpstr>
      <vt:lpstr>Step-4: Run the following command in cmd</vt:lpstr>
      <vt:lpstr>Step-5:  Packages and Project Name</vt:lpstr>
      <vt:lpstr>Step-5:  Select a framework </vt:lpstr>
      <vt:lpstr>Step-5:  Select a variant</vt:lpstr>
      <vt:lpstr>Step-6: 3 commands will be created</vt:lpstr>
      <vt:lpstr>Step-7: Use first command</vt:lpstr>
      <vt:lpstr>Step-8: Use second command</vt:lpstr>
      <vt:lpstr>Step-9: Use third and last command</vt:lpstr>
      <vt:lpstr>Step-10: Copy the link and Paste into browser</vt:lpstr>
      <vt:lpstr>Congratulations you have created first react project</vt:lpstr>
      <vt:lpstr>React.js</vt:lpstr>
      <vt:lpstr>React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2025-03-20T09:58:10Z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